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709" r:id="rId3"/>
    <p:sldId id="1079" r:id="rId4"/>
    <p:sldId id="356" r:id="rId5"/>
    <p:sldId id="457" r:id="rId6"/>
    <p:sldId id="1078" r:id="rId7"/>
    <p:sldId id="2710" r:id="rId8"/>
    <p:sldId id="2702" r:id="rId9"/>
    <p:sldId id="376" r:id="rId10"/>
    <p:sldId id="387" r:id="rId11"/>
    <p:sldId id="388" r:id="rId12"/>
    <p:sldId id="2711" r:id="rId13"/>
    <p:sldId id="278" r:id="rId14"/>
    <p:sldId id="1098" r:id="rId15"/>
    <p:sldId id="337" r:id="rId16"/>
    <p:sldId id="31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65" d="100"/>
          <a:sy n="65" d="100"/>
        </p:scale>
        <p:origin x="1219" y="53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188F9CC7-FB4B-3975-8DD2-A43CCAF3A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401628BF-59A4-3FE2-E1C8-9F5721A39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E27D1E21-11C8-9494-3374-9FB1676BC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792B41-92C0-424A-83F7-DF23C354A0FF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10965171-B15C-8C28-2340-0B1448B53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1E83FFD7-8DF3-C1F8-61E7-5240CBAF5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Дополнительно вместе с системой «1С:Образование» можно использовать автономную программно-методическую систему «1С:Оценка качества образования». Эта система предназначена для оценки уровня освоения образовательной программы в соответствии с требованиями ФГОС на основе контролируемых элементов содержания (КЭС). В системе возможна оценка индивидуальных достижений обучающихся, внутриклассное и внутришкольное оценивание. Основное преимущество использования системы – построение внутришкольной системы оценки качества в соответствии с требованиями процедур внешней оценки – ВПР, ЕГЭ и ОГЭ. Использование системы позволяет увидеть проблемные места в освоении образовательной программы, проанализировать причины их возникновения и принять управленческие решения по их исправлению в течение учебного года, т.е. до проведения мероприятий внешней оценки.</a:t>
            </a:r>
          </a:p>
          <a:p>
            <a:r>
              <a:rPr lang="ru-RU" altLang="ru-RU"/>
              <a:t>Программа разработана на основе методики ведущего научного сотрудника Института управления образованием РАО,  кандидата педагогических наук, доцента Н.Б. Фоминой.</a:t>
            </a:r>
          </a:p>
          <a:p>
            <a:r>
              <a:rPr lang="ru-RU" altLang="ru-RU"/>
              <a:t>Система оценки качества может использоваться как совместно с системой «1С:Образование», так и автономно.</a:t>
            </a:r>
          </a:p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DABF8215-4B53-9F65-9DF2-58C04BA70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39DF51-020D-419B-BBB1-AB8D4053F9B4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8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brazovanie.1c.ru/events/2025/open-air/school/index.php?sphrase_id=12013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gif"/><Relationship Id="rId4" Type="http://schemas.openxmlformats.org/officeDocument/2006/relationships/hyperlink" Target="https://vk.com/obrazovanie1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s://t.me/obrazovanie_1c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atalog.arppsoft.ru/product/619449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brazovanie.1c.ru/events/2025-05-2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804945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Обновление облачной системы 1С:Образование: как подготовить и провести урок в цифровой образовательной среде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1919" y="4814815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Т.А. Чернецкая, руководитель методического направления, </a:t>
            </a:r>
            <a:r>
              <a:rPr lang="ru-RU" i="1" dirty="0" err="1"/>
              <a:t>к.п.н</a:t>
            </a:r>
            <a:r>
              <a:rPr lang="ru-RU" i="1" dirty="0"/>
              <a:t>. 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91334527-FC9B-3A57-56E3-9A4A3D07F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7666" y="385899"/>
            <a:ext cx="8436950" cy="493713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Система «1С:Оценка качества образования» –  классному руководителю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FA4F89AF-D065-AABC-1E38-E1ED85ABF9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1" y="2066788"/>
            <a:ext cx="5905499" cy="3911600"/>
          </a:xfrm>
        </p:spPr>
        <p:txBody>
          <a:bodyPr>
            <a:noAutofit/>
          </a:bodyPr>
          <a:lstStyle/>
          <a:p>
            <a:r>
              <a:rPr lang="ru-RU" altLang="ru-RU" sz="1800" dirty="0">
                <a:latin typeface="Futura PT Demi" charset="-52"/>
              </a:rPr>
              <a:t>Анализ результатов всех тематических проверочных работ по всем предметам учебного плана</a:t>
            </a:r>
          </a:p>
          <a:p>
            <a:r>
              <a:rPr lang="ru-RU" altLang="ru-RU" sz="1800" dirty="0">
                <a:latin typeface="Futura PT Demi" charset="-52"/>
              </a:rPr>
              <a:t>Объективность оценивания образовательных результатов</a:t>
            </a:r>
          </a:p>
          <a:p>
            <a:r>
              <a:rPr lang="ru-RU" altLang="ru-RU" sz="1800" dirty="0">
                <a:latin typeface="Futura PT Demi" charset="-52"/>
              </a:rPr>
              <a:t>Результативность освоения образовательной программы классом за учебный период</a:t>
            </a:r>
          </a:p>
          <a:p>
            <a:r>
              <a:rPr lang="ru-RU" altLang="ru-RU" sz="1800" dirty="0">
                <a:latin typeface="Futura PT Demi" charset="-52"/>
              </a:rPr>
              <a:t>Выявление затруднений в работе педагогов</a:t>
            </a:r>
          </a:p>
          <a:p>
            <a:r>
              <a:rPr lang="ru-RU" altLang="ru-RU" sz="1800" dirty="0">
                <a:latin typeface="Futura PT Demi" charset="-52"/>
              </a:rPr>
              <a:t>Отчет классного руководителя для заместителя директора по УВР</a:t>
            </a:r>
          </a:p>
          <a:p>
            <a:r>
              <a:rPr lang="ru-RU" altLang="ru-RU" sz="1800" dirty="0">
                <a:latin typeface="Futura PT Demi" charset="-52"/>
              </a:rPr>
              <a:t>График проверочных работ по всем предметам в учебном периоде</a:t>
            </a:r>
          </a:p>
          <a:p>
            <a:r>
              <a:rPr lang="ru-RU" altLang="ru-RU" sz="1800" dirty="0">
                <a:latin typeface="Futura PT Demi" charset="-52"/>
              </a:rPr>
              <a:t>Отчеты для родителей 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7E6583A2-DA3F-1EA4-71D2-E26012EE7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556792"/>
            <a:ext cx="5156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A05D40-4DD5-A3FE-953A-8591BF658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318" y="4725144"/>
            <a:ext cx="3669563" cy="20173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78ADE697-22A4-2423-20E1-93AB6D0EF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8163" y="426988"/>
            <a:ext cx="9853772" cy="493712"/>
          </a:xfrm>
        </p:spPr>
        <p:txBody>
          <a:bodyPr/>
          <a:lstStyle/>
          <a:p>
            <a:r>
              <a:rPr lang="ru-RU" altLang="ru-RU" sz="2800" kern="0" dirty="0">
                <a:latin typeface="Futura PT Demi" panose="020B0604020202020204" charset="-52"/>
              </a:rPr>
              <a:t>Система «1С:Оценка качества образования» – заместителю директора по УВР</a:t>
            </a:r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id="{4257C37D-29A6-7F3F-6335-EC7B4A88F8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36" y="1396008"/>
            <a:ext cx="6335713" cy="38163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Анализ результатов всех тематических проверочных работ по всем предметам учебного плана по ступеням обучения и по школе в целом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Объективность оценивания образовательных результатов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Результативность освоения образовательной программы всеми классами по всем предметам за учебный период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Эффективность профессиональной деятельности педагогов школы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Прогнозирование результатов ВПР, ОГЭ и ЕГЭ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График проведения оценочных процедур всех уровней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Прогноз повышения качества образования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800" dirty="0">
                <a:latin typeface="Futura PT Demi" panose="020B0604020202020204"/>
              </a:rPr>
              <a:t>Мониторинг эффективности управленческих решений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ru-RU" altLang="ru-RU" sz="1800" dirty="0">
              <a:latin typeface="Futura PT Demi" panose="020B0604020202020204"/>
            </a:endParaRP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5FD084D7-DFB8-CCE4-DBB6-38521F8B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233597"/>
            <a:ext cx="37433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FC4A7F-0F6D-5BD0-7E3D-1E2FD6CEB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540" y="3861048"/>
            <a:ext cx="4185460" cy="20762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B0876-299F-A1E3-ED5B-2F211379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216" y="539262"/>
            <a:ext cx="9612923" cy="938213"/>
          </a:xfrm>
        </p:spPr>
        <p:txBody>
          <a:bodyPr/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Подробнее о системе «1С:Оценка качества образования» – в материалах августовского «Открытого эфира»</a:t>
            </a:r>
            <a:br>
              <a:rPr lang="ru-RU" altLang="ru-RU" sz="2800" kern="0" dirty="0">
                <a:latin typeface="Futura PT Demi" panose="020B0604020202020204" charset="-52"/>
              </a:rPr>
            </a:br>
            <a:r>
              <a:rPr lang="en-US" altLang="ru-RU" sz="2400" kern="0" dirty="0">
                <a:latin typeface="Futura PT Demi" panose="020B0604020202020204" charset="-52"/>
                <a:hlinkClick r:id="rId2"/>
              </a:rPr>
              <a:t>https://obrazovanie.1c.ru/events/2025/open-air/school/index.php?sphrase_id=120130</a:t>
            </a:r>
            <a:r>
              <a:rPr lang="ru-RU" altLang="ru-RU" sz="2400" kern="0" dirty="0">
                <a:latin typeface="Futura PT Demi" panose="020B0604020202020204" charset="-52"/>
              </a:rPr>
              <a:t> </a:t>
            </a:r>
            <a:endParaRPr lang="ru-RU" sz="2400" kern="0" dirty="0">
              <a:latin typeface="Futura PT Demi" panose="020B0604020202020204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32F86F-20D8-9764-BBFC-F8A2BA74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CE97B0-58D1-2198-1768-F407E87F0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14" y="1931743"/>
            <a:ext cx="5841571" cy="47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3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22603" y="2764781"/>
            <a:ext cx="5718374" cy="1837459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847" y="1887584"/>
            <a:ext cx="5810153" cy="43505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Заполните анкету на сайте </a:t>
            </a:r>
            <a:r>
              <a:rPr lang="en-US" sz="2000" dirty="0">
                <a:latin typeface="Futura PT Demi" panose="020B0604020202020204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000" dirty="0">
              <a:latin typeface="Futura PT Demi" panose="020B0604020202020204" charset="-52"/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Futura PT Demi" panose="020B0604020202020204" charset="-52"/>
              </a:rPr>
              <a:t>Можно начинать пользоваться!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Futura PT Demi" panose="020B060402020202020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13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Как получить сертификат?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14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31E1443-7280-557C-D600-4EEE0A2E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2452" y="430212"/>
            <a:ext cx="9410700" cy="1081088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Актуальная информация о системе «1С:Образование» – </a:t>
            </a:r>
            <a:br>
              <a:rPr lang="ru-RU" altLang="ru-RU" sz="2800" kern="0" dirty="0">
                <a:latin typeface="Futura PT Demi" panose="020B0604020202020204" charset="-52"/>
              </a:rPr>
            </a:br>
            <a:r>
              <a:rPr lang="ru-RU" altLang="ru-RU" sz="2800" kern="0" dirty="0">
                <a:latin typeface="Futura PT Demi" panose="020B0604020202020204" charset="-52"/>
              </a:rPr>
              <a:t>в видеоматериалах на сайте и нашем Телеграм-канале!</a:t>
            </a: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7C1DB115-B01C-442F-5FB2-BB526D5958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27D18A-D96E-404D-8056-DB44E3AB08A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Рисунок 8">
            <a:extLst>
              <a:ext uri="{FF2B5EF4-FFF2-40B4-BE49-F238E27FC236}">
                <a16:creationId xmlns:a16="http://schemas.microsoft.com/office/drawing/2014/main" id="{9AC13482-0411-23FA-3467-4112B37F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844675"/>
            <a:ext cx="35321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>
            <a:extLst>
              <a:ext uri="{FF2B5EF4-FFF2-40B4-BE49-F238E27FC236}">
                <a16:creationId xmlns:a16="http://schemas.microsoft.com/office/drawing/2014/main" id="{553E0DAE-2DC7-0E9E-0563-0C594D80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680075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26" name="Рисунок 2">
            <a:extLst>
              <a:ext uri="{FF2B5EF4-FFF2-40B4-BE49-F238E27FC236}">
                <a16:creationId xmlns:a16="http://schemas.microsoft.com/office/drawing/2014/main" id="{92EB6E0C-CA62-EF8B-46DF-57EEB660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74015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>
            <a:extLst>
              <a:ext uri="{FF2B5EF4-FFF2-40B4-BE49-F238E27FC236}">
                <a16:creationId xmlns:a16="http://schemas.microsoft.com/office/drawing/2014/main" id="{1BF19A92-5051-5A72-B0BE-9AB2A412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7388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hlinkClick r:id="rId5"/>
              </a:rPr>
              <a:t>https://t.me/obrazovanie_1c</a:t>
            </a:r>
            <a:r>
              <a:rPr lang="ru-RU" altLang="ru-RU"/>
              <a:t> </a:t>
            </a:r>
          </a:p>
        </p:txBody>
      </p:sp>
      <p:pic>
        <p:nvPicPr>
          <p:cNvPr id="30728" name="Рисунок 11">
            <a:extLst>
              <a:ext uri="{FF2B5EF4-FFF2-40B4-BE49-F238E27FC236}">
                <a16:creationId xmlns:a16="http://schemas.microsoft.com/office/drawing/2014/main" id="{687D36CE-3533-4FBB-31A8-B746352B8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276475"/>
            <a:ext cx="3257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2">
            <a:extLst>
              <a:ext uri="{FF2B5EF4-FFF2-40B4-BE49-F238E27FC236}">
                <a16:creationId xmlns:a16="http://schemas.microsoft.com/office/drawing/2014/main" id="{A9537217-DAF2-ED01-187B-BDF9E55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948113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>
            <a:extLst>
              <a:ext uri="{FF2B5EF4-FFF2-40B4-BE49-F238E27FC236}">
                <a16:creationId xmlns:a16="http://schemas.microsoft.com/office/drawing/2014/main" id="{78120039-D3D8-3E36-36DF-FCF264C3FB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1717920"/>
            <a:ext cx="5961429" cy="4884737"/>
          </a:xfrm>
        </p:spPr>
        <p:txBody>
          <a:bodyPr/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lang="ru-RU" altLang="ru-RU" sz="2400" dirty="0">
                <a:solidFill>
                  <a:srgbClr val="222222"/>
                </a:solidFill>
                <a:latin typeface="Futura PT Demi" pitchFamily="34" charset="-52"/>
                <a:cs typeface="Times New Roman" panose="02020603050405020304" pitchFamily="18" charset="0"/>
              </a:rPr>
              <a:t>Включена: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</a:pPr>
            <a:r>
              <a:rPr lang="ru-RU" altLang="ru-RU" sz="2400" dirty="0">
                <a:solidFill>
                  <a:srgbClr val="222222"/>
                </a:solidFill>
                <a:latin typeface="Futura PT Demi" pitchFamily="34" charset="-52"/>
                <a:cs typeface="Times New Roman" panose="02020603050405020304" pitchFamily="18" charset="0"/>
              </a:rPr>
              <a:t>в «Единый реестр российских программ для электронных вычислительных машин и баз данных» Минкомсвязи РФ (</a:t>
            </a:r>
            <a:r>
              <a:rPr lang="ru-RU" altLang="ru-RU" sz="2400" u="sng" dirty="0">
                <a:solidFill>
                  <a:srgbClr val="0000FF"/>
                </a:solidFill>
                <a:latin typeface="Futura PT Demi" pitchFamily="34" charset="-52"/>
                <a:cs typeface="Times New Roman" panose="02020603050405020304" pitchFamily="18" charset="0"/>
                <a:hlinkClick r:id="rId3"/>
              </a:rPr>
              <a:t>https://reestr.digital.gov.ru/reestr/306311/?sphrase_id=245914</a:t>
            </a:r>
            <a:r>
              <a:rPr lang="ru-RU" altLang="ru-RU" sz="2400" dirty="0">
                <a:solidFill>
                  <a:srgbClr val="222222"/>
                </a:solidFill>
                <a:latin typeface="Futura PT Demi" pitchFamily="34" charset="-52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</a:pPr>
            <a:r>
              <a:rPr lang="ru-RU" altLang="ru-RU" sz="2400" dirty="0">
                <a:latin typeface="Futura PT Demi" pitchFamily="34" charset="-52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 dirty="0">
                <a:solidFill>
                  <a:srgbClr val="0563C1"/>
                </a:solidFill>
                <a:latin typeface="Futura PT Demi" pitchFamily="34" charset="-52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 u="sng" dirty="0">
              <a:solidFill>
                <a:srgbClr val="0563C1"/>
              </a:solidFill>
              <a:latin typeface="Futura PT Demi" pitchFamily="34" charset="-52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endParaRPr lang="ru-RU" altLang="ru-RU" sz="2400" dirty="0">
              <a:solidFill>
                <a:srgbClr val="222222"/>
              </a:solidFill>
              <a:latin typeface="Futura PT Demi" pitchFamily="34" charset="-52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</a:pPr>
            <a:endParaRPr lang="ru-RU" altLang="ru-RU" sz="1700" dirty="0">
              <a:solidFill>
                <a:srgbClr val="222222"/>
              </a:solidFill>
              <a:latin typeface="Futura PT Demi" pitchFamily="34" charset="-52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</a:pPr>
            <a:endParaRPr lang="ru-RU" altLang="ru-RU" sz="1700" dirty="0">
              <a:latin typeface="Futura PT Demi" pitchFamily="34" charset="-52"/>
            </a:endParaRPr>
          </a:p>
          <a:p>
            <a:pPr marL="0" indent="0">
              <a:lnSpc>
                <a:spcPct val="80000"/>
              </a:lnSpc>
            </a:pPr>
            <a:endParaRPr lang="ru-RU" altLang="ru-RU" sz="2400" dirty="0">
              <a:latin typeface="Futura PT Demi" pitchFamily="34" charset="-52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632E475-CF14-EE39-C705-FEE4084B4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80975"/>
            <a:ext cx="9032875" cy="1081088"/>
          </a:xfrm>
        </p:spPr>
        <p:txBody>
          <a:bodyPr/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Облачная система «1С:Образование»</a:t>
            </a:r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296ACA76-D390-4E57-4DED-10E64F2C9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71" y="2448130"/>
            <a:ext cx="489560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1">
            <a:extLst>
              <a:ext uri="{FF2B5EF4-FFF2-40B4-BE49-F238E27FC236}">
                <a16:creationId xmlns:a16="http://schemas.microsoft.com/office/drawing/2014/main" id="{C3EBFC1D-61E9-0B0E-7CA5-04C7DFEA3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5" y="4373075"/>
            <a:ext cx="5507160" cy="84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2416" y="121933"/>
            <a:ext cx="10012971" cy="1325563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Основные возможности для обучения в цифровой образовательной среде</a:t>
            </a:r>
            <a:endParaRPr lang="ru-RU" sz="2800" kern="0" dirty="0">
              <a:latin typeface="Futura PT Demi" panose="020B060402020202020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941861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1" y="2217571"/>
            <a:ext cx="11375999" cy="13665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подготовки цифровых материалов к уроку</a:t>
            </a:r>
          </a:p>
          <a:p>
            <a:r>
              <a:rPr lang="ru-RU" dirty="0"/>
              <a:t>Конструктор урока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1" y="3643020"/>
            <a:ext cx="11376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5859350"/>
            <a:ext cx="11376000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144923"/>
            <a:ext cx="1137599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Оценка уровня достижения планируемых результатов обучения в соответствии с ФГОС 2022</a:t>
            </a:r>
            <a:br>
              <a:rPr lang="ru-RU" altLang="ru-RU" dirty="0"/>
            </a:br>
            <a:r>
              <a:rPr lang="ru-RU" altLang="ru-RU" dirty="0"/>
              <a:t>(система 1С:Оценка качества образования)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0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64990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33" y="1844559"/>
            <a:ext cx="4197360" cy="419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Учебные пособия в составе цифровой библиотеки системы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55307" y="1963248"/>
            <a:ext cx="5235828" cy="34025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Математика, алгебра, геометрия, информатика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Русский язык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Физика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Химия, биология, география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История, экономика, обществознание, финансовая грамотность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7" y="5656277"/>
            <a:ext cx="11526843" cy="7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C0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590358"/>
            <a:ext cx="8001255" cy="565178"/>
          </a:xfrm>
        </p:spPr>
        <p:txBody>
          <a:bodyPr>
            <a:no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14" y="2093717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Анимированные рисунки, карты, лекции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Интерактивные лекции, рисунки, карты, схемы и  таблицы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Интерактивные задания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Динамические  модели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>
                <a:latin typeface="Futura PT Demi" panose="020B0604020202020204" charset="-52"/>
              </a:rPr>
              <a:t>Виртуальные лаборатории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Futura PT Demi" panose="020B0604020202020204" charset="-52"/>
              </a:rPr>
              <a:t>Виртуальные экскурсии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>
                <a:latin typeface="Futura PT Demi" panose="020B0604020202020204" charset="-52"/>
              </a:rPr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15" y="382114"/>
            <a:ext cx="10066746" cy="938213"/>
          </a:xfrm>
        </p:spPr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Новые учебные материалы в составе цифровой библиотеки для школ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70D4D-C2E1-4D45-92E0-813A6838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45" y="2476012"/>
            <a:ext cx="5788955" cy="3631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Окружающий мир, 1, 2, 3 и 4 классы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Литературное чтение, 2, 3 и 4 классы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Математика, 1, 2, 3 и 4 классы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Интерактивные лекции по алгебре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Интерактивные лекции по геометрии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Информатика, 7-11 класс. Практикум по 1С:Предприятие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166" y="2696352"/>
            <a:ext cx="5041711" cy="26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6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D964A-E0E0-1C80-D85A-AD22BD96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228599"/>
            <a:ext cx="10066746" cy="938213"/>
          </a:xfrm>
        </p:spPr>
        <p:txBody>
          <a:bodyPr/>
          <a:lstStyle/>
          <a:p>
            <a:r>
              <a:rPr lang="ru-RU" sz="2800" kern="0" dirty="0">
                <a:latin typeface="Futura PT Demi" panose="020B0604020202020204" charset="-52"/>
              </a:rPr>
              <a:t>Обновление инструментария системы 1С:Образование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2E2E1-1C33-993A-65CA-B9A3198B9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481" y="1560391"/>
            <a:ext cx="7116611" cy="4570780"/>
          </a:xfrm>
        </p:spPr>
        <p:txBody>
          <a:bodyPr/>
          <a:lstStyle/>
          <a:p>
            <a:r>
              <a:rPr lang="ru-RU" sz="2200" dirty="0"/>
              <a:t>Доработан мастер перевода в новый учебный год </a:t>
            </a:r>
            <a:br>
              <a:rPr lang="ru-RU" sz="2200" dirty="0"/>
            </a:br>
            <a:r>
              <a:rPr lang="ru-RU" sz="2200" dirty="0"/>
              <a:t>(подробнее см. </a:t>
            </a:r>
            <a:br>
              <a:rPr lang="ru-RU" sz="2200" dirty="0"/>
            </a:br>
            <a:r>
              <a:rPr lang="en-US" sz="2200" dirty="0">
                <a:hlinkClick r:id="rId2"/>
              </a:rPr>
              <a:t>https://obrazovanie.1c.ru/events/2025-05-22/</a:t>
            </a:r>
            <a:r>
              <a:rPr lang="ru-RU" sz="2200" dirty="0"/>
              <a:t> )</a:t>
            </a:r>
          </a:p>
          <a:p>
            <a:r>
              <a:rPr lang="ru-RU" sz="2200" dirty="0"/>
              <a:t>Доработан обмен данными с программой «1С:Общеобразовательное учреждение» (можно создавать в «1С:Образование» локальных пользователей с ролью «Родитель»)</a:t>
            </a:r>
          </a:p>
          <a:p>
            <a:r>
              <a:rPr lang="ru-RU" sz="2200" b="1" dirty="0"/>
              <a:t>Добавлена возможность самостоятельного восстановления пароля</a:t>
            </a:r>
          </a:p>
          <a:p>
            <a:r>
              <a:rPr lang="ru-RU" sz="2200" dirty="0"/>
              <a:t>Просмотр табеля успеваемости по завершенному учебному году</a:t>
            </a:r>
          </a:p>
          <a:p>
            <a:r>
              <a:rPr lang="ru-RU" sz="2200" b="1" dirty="0"/>
              <a:t>Доработан «Конструктор урока»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727DAD-4FF8-8078-02B5-294DFAB8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E5801-F04C-7FDD-2FD4-23A961688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633" y="2256568"/>
            <a:ext cx="5463436" cy="31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4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B65723-8796-971A-1956-39F95A731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6240" y="422817"/>
            <a:ext cx="9702067" cy="1081088"/>
          </a:xfrm>
        </p:spPr>
        <p:txBody>
          <a:bodyPr/>
          <a:lstStyle/>
          <a:p>
            <a:r>
              <a:rPr lang="ru-RU" altLang="ru-RU" sz="2800" kern="0" dirty="0">
                <a:latin typeface="Futura PT Demi" panose="020B0604020202020204" charset="-52"/>
              </a:rPr>
              <a:t>Система «1С:Оценка качества образования» - учителю </a:t>
            </a:r>
            <a:br>
              <a:rPr lang="en-US" altLang="ru-RU" sz="2800" kern="0" dirty="0">
                <a:latin typeface="Futura PT Demi" panose="020B0604020202020204" charset="-52"/>
              </a:rPr>
            </a:br>
            <a:br>
              <a:rPr lang="en-US" altLang="ru-RU" sz="2800" kern="0" dirty="0">
                <a:latin typeface="Futura PT Demi" panose="020B0604020202020204" charset="-52"/>
              </a:rPr>
            </a:br>
            <a:endParaRPr lang="ru-RU" altLang="ru-RU" sz="2800" kern="0" dirty="0">
              <a:latin typeface="Futura PT Demi" panose="020B0604020202020204" charset="-5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4FB6A0D-A3A8-63D7-9BD1-57A33049B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3238" y="1796982"/>
            <a:ext cx="5976664" cy="3997325"/>
          </a:xfrm>
        </p:spPr>
        <p:txBody>
          <a:bodyPr/>
          <a:lstStyle/>
          <a:p>
            <a:r>
              <a:rPr lang="ru-RU" altLang="ru-RU" sz="1800" dirty="0">
                <a:latin typeface="Futura PT Demi" panose="020B0604020202020204" charset="-52"/>
              </a:rPr>
              <a:t>Оценка уровня достижения планируемых результатов ООП для каждого учащегося на основе кодификаторов ФИПИ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Оценки динамики индивидуальных образовательных достижений 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Учет особенностей обучающихся для интерпретации полученных результатов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Анализ объективности оценивания индивидуальных образовательных достижений обучающихся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Перечень неосвоенных элементов содержания для всего класс и для каждого учащегося</a:t>
            </a:r>
          </a:p>
          <a:p>
            <a:r>
              <a:rPr lang="ru-RU" altLang="ru-RU" sz="1800" dirty="0">
                <a:latin typeface="Futura PT Demi" panose="020B0604020202020204" charset="-52"/>
              </a:rPr>
              <a:t>Рекомендации для учителя </a:t>
            </a:r>
          </a:p>
          <a:p>
            <a:endParaRPr lang="ru-RU" altLang="ru-RU" sz="1800" dirty="0">
              <a:latin typeface="Futura PT Demi" panose="020B0604020202020204" charset="-52"/>
            </a:endParaRPr>
          </a:p>
        </p:txBody>
      </p:sp>
      <p:sp>
        <p:nvSpPr>
          <p:cNvPr id="12295" name="TextBox 2">
            <a:extLst>
              <a:ext uri="{FF2B5EF4-FFF2-40B4-BE49-F238E27FC236}">
                <a16:creationId xmlns:a16="http://schemas.microsoft.com/office/drawing/2014/main" id="{4EBD1805-3A96-1698-99DE-D37807FB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773" y="5894578"/>
            <a:ext cx="762997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Два варианта использования: автономно и совместно </a:t>
            </a:r>
            <a:b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</a:b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с программой «1С:Образование»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52EBB41D-E6CF-386C-B111-AB9F6931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03" y="1870549"/>
            <a:ext cx="5240060" cy="385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168501D8-9215-EC84-0C74-C728D84DF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7038" y="328613"/>
            <a:ext cx="7567612" cy="1081087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Алгоритм составления варианта </a:t>
            </a:r>
            <a:br>
              <a:rPr lang="ru-RU" altLang="ru-RU" sz="2800" kern="0" dirty="0">
                <a:latin typeface="Futura PT Demi" panose="020B0604020202020204" charset="-52"/>
              </a:rPr>
            </a:br>
            <a:r>
              <a:rPr lang="ru-RU" altLang="ru-RU" sz="2800" kern="0" dirty="0">
                <a:latin typeface="Futura PT Demi" panose="020B0604020202020204" charset="-52"/>
              </a:rPr>
              <a:t>и проведения автоматизированной тематической проверочной работы</a:t>
            </a:r>
          </a:p>
        </p:txBody>
      </p:sp>
      <p:sp>
        <p:nvSpPr>
          <p:cNvPr id="13315" name="Объект 2">
            <a:extLst>
              <a:ext uri="{FF2B5EF4-FFF2-40B4-BE49-F238E27FC236}">
                <a16:creationId xmlns:a16="http://schemas.microsoft.com/office/drawing/2014/main" id="{C1EB9ADB-7766-B333-B998-22FD9C0782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406" y="1776156"/>
            <a:ext cx="7041852" cy="316865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ru-RU" altLang="ru-RU" sz="1800" dirty="0">
                <a:latin typeface="Futura PT Demi" panose="020B0604020202020204" charset="-52"/>
              </a:rPr>
              <a:t>Определить проверяемые в ходе проверочной работы элементы содержания</a:t>
            </a:r>
            <a:endParaRPr lang="ru-RU" altLang="ru-RU" sz="1800" dirty="0">
              <a:solidFill>
                <a:srgbClr val="C00000"/>
              </a:solidFill>
              <a:latin typeface="Futura PT Demi" panose="020B0604020202020204" charset="-52"/>
            </a:endParaRPr>
          </a:p>
          <a:p>
            <a:pPr marL="457200" indent="-457200">
              <a:buFontTx/>
              <a:buAutoNum type="arabicPeriod"/>
            </a:pPr>
            <a:r>
              <a:rPr lang="ru-RU" altLang="ru-RU" sz="1800" dirty="0">
                <a:latin typeface="Futura PT Demi" panose="020B0604020202020204" charset="-52"/>
              </a:rPr>
              <a:t>Составить план проверочной работы:</a:t>
            </a:r>
          </a:p>
          <a:p>
            <a:pPr marL="857250" lvl="1" indent="-457200"/>
            <a:r>
              <a:rPr lang="ru-RU" altLang="ru-RU" sz="1800" dirty="0">
                <a:latin typeface="Futura PT Demi" panose="020B0604020202020204" charset="-52"/>
              </a:rPr>
              <a:t>Структура и содержание, распределение заданий работы по ПЭС</a:t>
            </a:r>
          </a:p>
          <a:p>
            <a:pPr marL="857250" lvl="1" indent="-457200"/>
            <a:r>
              <a:rPr lang="ru-RU" altLang="ru-RU" sz="1800" dirty="0">
                <a:latin typeface="Futura PT Demi" panose="020B0604020202020204" charset="-52"/>
              </a:rPr>
              <a:t>Определение уровня сложности заданий, времени выполнения работы</a:t>
            </a:r>
          </a:p>
          <a:p>
            <a:pPr marL="857250" lvl="1" indent="-457200"/>
            <a:r>
              <a:rPr lang="ru-RU" altLang="ru-RU" sz="1800" dirty="0">
                <a:latin typeface="Futura PT Demi" panose="020B0604020202020204" charset="-52"/>
              </a:rPr>
              <a:t>Система оценивания результатов работы</a:t>
            </a:r>
          </a:p>
          <a:p>
            <a:pPr marL="457200" indent="-457200">
              <a:buFontTx/>
              <a:buAutoNum type="arabicPeriod" startAt="3"/>
            </a:pPr>
            <a:r>
              <a:rPr lang="ru-RU" altLang="ru-RU" sz="1800" dirty="0">
                <a:latin typeface="Futura PT Demi" panose="020B0604020202020204" charset="-52"/>
              </a:rPr>
              <a:t>Подготовить задания для тематической проверочной работы в форме теста с автоматической проверкой </a:t>
            </a:r>
          </a:p>
          <a:p>
            <a:pPr marL="457200" indent="-457200">
              <a:buFontTx/>
              <a:buAutoNum type="arabicPeriod" startAt="3"/>
            </a:pPr>
            <a:r>
              <a:rPr lang="ru-RU" altLang="ru-RU" sz="1800" dirty="0">
                <a:latin typeface="Futura PT Demi" panose="020B0604020202020204" charset="-52"/>
              </a:rPr>
              <a:t>Провести работу, выставить оценки</a:t>
            </a:r>
          </a:p>
          <a:p>
            <a:pPr marL="457200" indent="-457200">
              <a:buFontTx/>
              <a:buAutoNum type="arabicPeriod" startAt="3"/>
            </a:pPr>
            <a:r>
              <a:rPr lang="ru-RU" altLang="ru-RU" sz="1800" dirty="0">
                <a:latin typeface="Futura PT Demi" panose="020B0604020202020204" charset="-52"/>
              </a:rPr>
              <a:t>Проанализировать результаты проверочной работы в системе «1С:Оценка качества образования»</a:t>
            </a:r>
          </a:p>
          <a:p>
            <a:pPr marL="457200" indent="-457200">
              <a:buFontTx/>
              <a:buAutoNum type="arabicPeriod" startAt="3"/>
            </a:pPr>
            <a:endParaRPr lang="ru-RU" altLang="ru-RU" dirty="0">
              <a:latin typeface="Futura PT Demi" panose="020B060402020202020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70B8F5-97D0-1D70-EE7F-165C6F18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612" y="4359449"/>
            <a:ext cx="4144068" cy="14687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43DF95-1AF1-B975-8A27-BA64F28BB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598" y="1723402"/>
            <a:ext cx="2503048" cy="2050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8B0AD0-51AD-2133-B6C7-2CD7D666A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672" y="2594208"/>
            <a:ext cx="2952328" cy="1765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A6FB0F-B81E-878C-A735-5D352FFF445F}"/>
              </a:ext>
            </a:extLst>
          </p:cNvPr>
          <p:cNvSpPr txBox="1"/>
          <p:nvPr/>
        </p:nvSpPr>
        <p:spPr>
          <a:xfrm>
            <a:off x="2731477" y="595192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Подробнее см.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10497</TotalTime>
  <Words>1256</Words>
  <Application>Microsoft Office PowerPoint</Application>
  <PresentationFormat>Широкоэкранный</PresentationFormat>
  <Paragraphs>128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Futura PT Demi</vt:lpstr>
      <vt:lpstr>Times New Roman</vt:lpstr>
      <vt:lpstr>Тема Office</vt:lpstr>
      <vt:lpstr>Обновление облачной системы 1С:Образование: как подготовить и провести урок в цифровой образовательной среде</vt:lpstr>
      <vt:lpstr>Облачная система «1С:Образование»</vt:lpstr>
      <vt:lpstr>Основные возможности для обучения в цифровой образовательной среде</vt:lpstr>
      <vt:lpstr>Учебные пособия в составе цифровой библиотеки системы «1С:Образование»</vt:lpstr>
      <vt:lpstr>Типы электронных ресурсов в составе цифровой библиотеки «1С:Образование»</vt:lpstr>
      <vt:lpstr>Новые учебные материалы в составе цифровой библиотеки для школ</vt:lpstr>
      <vt:lpstr>Обновление инструментария системы 1С:Образование</vt:lpstr>
      <vt:lpstr>Система «1С:Оценка качества образования» - учителю   </vt:lpstr>
      <vt:lpstr>Алгоритм составления варианта  и проведения автоматизированной тематической проверочной работы</vt:lpstr>
      <vt:lpstr>Система «1С:Оценка качества образования» –  классному руководителю</vt:lpstr>
      <vt:lpstr>Система «1С:Оценка качества образования» – заместителю директора по УВР</vt:lpstr>
      <vt:lpstr>Подробнее о системе «1С:Оценка качества образования» – в материалах августовского «Открытого эфира» https://obrazovanie.1c.ru/events/2025/open-air/school/index.php?sphrase_id=120130 </vt:lpstr>
      <vt:lpstr>Как подключиться к системе «1С:Образование»</vt:lpstr>
      <vt:lpstr>Как получить сертификат?</vt:lpstr>
      <vt:lpstr>Актуальная информация о системе «1С:Образование» –  в видеоматериалах на сайте и нашем Телеграм-канале!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297</cp:revision>
  <dcterms:created xsi:type="dcterms:W3CDTF">2018-08-08T13:50:28Z</dcterms:created>
  <dcterms:modified xsi:type="dcterms:W3CDTF">2025-09-16T11:34:12Z</dcterms:modified>
</cp:coreProperties>
</file>